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4D7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B6D8FB-E572-46D7-9266-7D4668C64F30}" type="datetimeFigureOut">
              <a:rPr kumimoji="1" lang="ja-JP" altLang="en-US" smtClean="0"/>
              <a:pPr/>
              <a:t>2011/3/30</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0724AF-D6BE-4DD5-B74E-ABDB9857241A}"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910724AF-D6BE-4DD5-B74E-ABDB9857241A}" type="slidenum">
              <a:rPr kumimoji="1" lang="ja-JP" altLang="en-US" smtClean="0"/>
              <a:pPr/>
              <a:t>2</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Ref idx="1002">
        <a:schemeClr val="bg2"/>
      </p:bgRef>
    </p:bg>
    <p:spTree>
      <p:nvGrpSpPr>
        <p:cNvPr id="1" name=""/>
        <p:cNvGrpSpPr/>
        <p:nvPr/>
      </p:nvGrpSpPr>
      <p:grpSpPr>
        <a:xfrm>
          <a:off x="0" y="0"/>
          <a:ext cx="0" cy="0"/>
          <a:chOff x="0" y="0"/>
          <a:chExt cx="0" cy="0"/>
        </a:xfrm>
      </p:grpSpPr>
      <p:sp>
        <p:nvSpPr>
          <p:cNvPr id="9" name="タイトル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ja-JP" altLang="en-US" smtClean="0"/>
              <a:t>マスタ タイトルの書式設定</a:t>
            </a:r>
            <a:endParaRPr kumimoji="0" lang="en-US"/>
          </a:p>
        </p:txBody>
      </p:sp>
      <p:sp>
        <p:nvSpPr>
          <p:cNvPr id="17" name="サブタイトル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 サブタイトルの書式設定</a:t>
            </a:r>
            <a:endParaRPr kumimoji="0" lang="en-US"/>
          </a:p>
        </p:txBody>
      </p:sp>
      <p:sp>
        <p:nvSpPr>
          <p:cNvPr id="30" name="日付プレースホルダ 29"/>
          <p:cNvSpPr>
            <a:spLocks noGrp="1"/>
          </p:cNvSpPr>
          <p:nvPr>
            <p:ph type="dt" sz="half" idx="10"/>
          </p:nvPr>
        </p:nvSpPr>
        <p:spPr/>
        <p:txBody>
          <a:bodyPr/>
          <a:lstStyle/>
          <a:p>
            <a:fld id="{D282FB4E-B582-4CEF-9BCF-E4C01E49DD85}" type="datetimeFigureOut">
              <a:rPr kumimoji="1" lang="ja-JP" altLang="en-US" smtClean="0"/>
              <a:pPr/>
              <a:t>2011/3/30</a:t>
            </a:fld>
            <a:endParaRPr kumimoji="1" lang="ja-JP" altLang="en-US"/>
          </a:p>
        </p:txBody>
      </p:sp>
      <p:sp>
        <p:nvSpPr>
          <p:cNvPr id="19" name="フッター プレースホルダ 18"/>
          <p:cNvSpPr>
            <a:spLocks noGrp="1"/>
          </p:cNvSpPr>
          <p:nvPr>
            <p:ph type="ftr" sz="quarter" idx="11"/>
          </p:nvPr>
        </p:nvSpPr>
        <p:spPr/>
        <p:txBody>
          <a:bodyPr/>
          <a:lstStyle/>
          <a:p>
            <a:endParaRPr kumimoji="1" lang="ja-JP" altLang="en-US"/>
          </a:p>
        </p:txBody>
      </p:sp>
      <p:sp>
        <p:nvSpPr>
          <p:cNvPr id="27" name="スライド番号プレースホルダ 26"/>
          <p:cNvSpPr>
            <a:spLocks noGrp="1"/>
          </p:cNvSpPr>
          <p:nvPr>
            <p:ph type="sldNum" sz="quarter" idx="12"/>
          </p:nvPr>
        </p:nvSpPr>
        <p:spPr/>
        <p:txBody>
          <a:bodyPr/>
          <a:lstStyle/>
          <a:p>
            <a:fld id="{F0B2110F-B957-40D2-9BDF-C64755966783}" type="slidenum">
              <a:rPr kumimoji="1" lang="ja-JP" altLang="en-US" smtClean="0"/>
              <a:pPr/>
              <a:t>&lt;#&gt;</a:t>
            </a:fld>
            <a:endParaRPr kumimoji="1"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D282FB4E-B582-4CEF-9BCF-E4C01E49DD85}" type="datetimeFigureOut">
              <a:rPr kumimoji="1" lang="ja-JP" altLang="en-US" smtClean="0"/>
              <a:pPr/>
              <a:t>2011/3/30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F0B2110F-B957-40D2-9BDF-C64755966783}"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914401"/>
            <a:ext cx="2057400" cy="5211763"/>
          </a:xfrm>
        </p:spPr>
        <p:txBody>
          <a:bodyPr vert="eaVert"/>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a:xfrm>
            <a:off x="457200" y="914401"/>
            <a:ext cx="6019800" cy="5211763"/>
          </a:xfrm>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D282FB4E-B582-4CEF-9BCF-E4C01E49DD85}" type="datetimeFigureOut">
              <a:rPr kumimoji="1" lang="ja-JP" altLang="en-US" smtClean="0"/>
              <a:pPr/>
              <a:t>2011/3/30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F0B2110F-B957-40D2-9BDF-C64755966783}"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コンテンツ プレースホルダ 2"/>
          <p:cNvSpPr>
            <a:spLocks noGrp="1"/>
          </p:cNvSpPr>
          <p:nvPr>
            <p:ph idx="1"/>
          </p:nvPr>
        </p:nvSpPr>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D282FB4E-B582-4CEF-9BCF-E4C01E49DD85}" type="datetimeFigureOut">
              <a:rPr kumimoji="1" lang="ja-JP" altLang="en-US" smtClean="0"/>
              <a:pPr/>
              <a:t>2011/3/30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F0B2110F-B957-40D2-9BDF-C64755966783}"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2">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 テキストの書式設定</a:t>
            </a:r>
          </a:p>
        </p:txBody>
      </p:sp>
      <p:sp>
        <p:nvSpPr>
          <p:cNvPr id="4" name="日付プレースホルダ 3"/>
          <p:cNvSpPr>
            <a:spLocks noGrp="1"/>
          </p:cNvSpPr>
          <p:nvPr>
            <p:ph type="dt" sz="half" idx="10"/>
          </p:nvPr>
        </p:nvSpPr>
        <p:spPr/>
        <p:txBody>
          <a:bodyPr/>
          <a:lstStyle/>
          <a:p>
            <a:fld id="{D282FB4E-B582-4CEF-9BCF-E4C01E49DD85}" type="datetimeFigureOut">
              <a:rPr kumimoji="1" lang="ja-JP" altLang="en-US" smtClean="0"/>
              <a:pPr/>
              <a:t>2011/3/30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F0B2110F-B957-40D2-9BDF-C64755966783}" type="slidenum">
              <a:rPr kumimoji="1" lang="ja-JP" altLang="en-US" smtClean="0"/>
              <a:pPr/>
              <a:t>&lt;#&gt;</a:t>
            </a:fld>
            <a:endParaRPr kumimoji="1"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1143000"/>
          </a:xfrm>
        </p:spPr>
        <p:txBody>
          <a:bodyPr/>
          <a:lstStyle/>
          <a:p>
            <a:r>
              <a:rPr kumimoji="0" lang="ja-JP" altLang="en-US" smtClean="0"/>
              <a:t>マスタ タイトルの書式設定</a:t>
            </a:r>
            <a:endParaRPr kumimoji="0" lang="en-US"/>
          </a:p>
        </p:txBody>
      </p:sp>
      <p:sp>
        <p:nvSpPr>
          <p:cNvPr id="3" name="コンテンツ プレースホルダ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コンテンツ プレースホルダ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 4"/>
          <p:cNvSpPr>
            <a:spLocks noGrp="1"/>
          </p:cNvSpPr>
          <p:nvPr>
            <p:ph type="dt" sz="half" idx="10"/>
          </p:nvPr>
        </p:nvSpPr>
        <p:spPr/>
        <p:txBody>
          <a:bodyPr/>
          <a:lstStyle/>
          <a:p>
            <a:fld id="{D282FB4E-B582-4CEF-9BCF-E4C01E49DD85}" type="datetimeFigureOut">
              <a:rPr kumimoji="1" lang="ja-JP" altLang="en-US" smtClean="0"/>
              <a:pPr/>
              <a:t>2011/3/30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F0B2110F-B957-40D2-9BDF-C64755966783}"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1143000"/>
          </a:xfrm>
        </p:spPr>
        <p:txBody>
          <a:bodyPr tIns="45720" anchor="b"/>
          <a:lstStyle>
            <a:lvl1pPr>
              <a:defRPr/>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 テキストの書式設定</a:t>
            </a:r>
          </a:p>
        </p:txBody>
      </p:sp>
      <p:sp>
        <p:nvSpPr>
          <p:cNvPr id="4" name="テキスト プレースホルダ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 テキストの書式設定</a:t>
            </a:r>
          </a:p>
        </p:txBody>
      </p:sp>
      <p:sp>
        <p:nvSpPr>
          <p:cNvPr id="5" name="コンテンツ プレースホルダ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6" name="コンテンツ プレースホルダ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 6"/>
          <p:cNvSpPr>
            <a:spLocks noGrp="1"/>
          </p:cNvSpPr>
          <p:nvPr>
            <p:ph type="dt" sz="half" idx="10"/>
          </p:nvPr>
        </p:nvSpPr>
        <p:spPr/>
        <p:txBody>
          <a:bodyPr/>
          <a:lstStyle/>
          <a:p>
            <a:fld id="{D282FB4E-B582-4CEF-9BCF-E4C01E49DD85}" type="datetimeFigureOut">
              <a:rPr kumimoji="1" lang="ja-JP" altLang="en-US" smtClean="0"/>
              <a:pPr/>
              <a:t>2011/3/30</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F0B2110F-B957-40D2-9BDF-C64755966783}"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ja-JP" altLang="en-US" smtClean="0"/>
              <a:t>マスタ タイトルの書式設定</a:t>
            </a:r>
            <a:endParaRPr kumimoji="0" lang="en-US"/>
          </a:p>
        </p:txBody>
      </p:sp>
      <p:sp>
        <p:nvSpPr>
          <p:cNvPr id="3" name="日付プレースホルダ 2"/>
          <p:cNvSpPr>
            <a:spLocks noGrp="1"/>
          </p:cNvSpPr>
          <p:nvPr>
            <p:ph type="dt" sz="half" idx="10"/>
          </p:nvPr>
        </p:nvSpPr>
        <p:spPr/>
        <p:txBody>
          <a:bodyPr/>
          <a:lstStyle/>
          <a:p>
            <a:fld id="{D282FB4E-B582-4CEF-9BCF-E4C01E49DD85}" type="datetimeFigureOut">
              <a:rPr kumimoji="1" lang="ja-JP" altLang="en-US" smtClean="0"/>
              <a:pPr/>
              <a:t>2011/3/30</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F0B2110F-B957-40D2-9BDF-C64755966783}"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D282FB4E-B582-4CEF-9BCF-E4C01E49DD85}" type="datetimeFigureOut">
              <a:rPr kumimoji="1" lang="ja-JP" altLang="en-US" smtClean="0"/>
              <a:pPr/>
              <a:t>2011/3/30</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F0B2110F-B957-40D2-9BDF-C64755966783}"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ja-JP" altLang="en-US" smtClean="0"/>
              <a:t>マスタ テキストの書式設定</a:t>
            </a:r>
          </a:p>
        </p:txBody>
      </p:sp>
      <p:sp>
        <p:nvSpPr>
          <p:cNvPr id="4" name="コンテンツ プレースホルダ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 4"/>
          <p:cNvSpPr>
            <a:spLocks noGrp="1"/>
          </p:cNvSpPr>
          <p:nvPr>
            <p:ph type="dt" sz="half" idx="10"/>
          </p:nvPr>
        </p:nvSpPr>
        <p:spPr/>
        <p:txBody>
          <a:bodyPr/>
          <a:lstStyle/>
          <a:p>
            <a:fld id="{D282FB4E-B582-4CEF-9BCF-E4C01E49DD85}" type="datetimeFigureOut">
              <a:rPr kumimoji="1" lang="ja-JP" altLang="en-US" smtClean="0"/>
              <a:pPr/>
              <a:t>2011/3/30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F0B2110F-B957-40D2-9BDF-C64755966783}"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9" name="1 つの角を丸めた四角形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直角三角形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タイトル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ja-JP" altLang="en-US" smtClean="0"/>
              <a:t>マスタ タイトルの書式設定</a:t>
            </a:r>
            <a:endParaRPr kumimoji="0" lang="en-US"/>
          </a:p>
        </p:txBody>
      </p:sp>
      <p:sp>
        <p:nvSpPr>
          <p:cNvPr id="4" name="テキスト プレースホルダ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ja-JP" altLang="en-US" smtClean="0"/>
              <a:t>マスタ テキストの書式設定</a:t>
            </a:r>
          </a:p>
        </p:txBody>
      </p:sp>
      <p:sp>
        <p:nvSpPr>
          <p:cNvPr id="5" name="日付プレースホルダ 4"/>
          <p:cNvSpPr>
            <a:spLocks noGrp="1"/>
          </p:cNvSpPr>
          <p:nvPr>
            <p:ph type="dt" sz="half" idx="10"/>
          </p:nvPr>
        </p:nvSpPr>
        <p:spPr/>
        <p:txBody>
          <a:bodyPr/>
          <a:lstStyle/>
          <a:p>
            <a:fld id="{D282FB4E-B582-4CEF-9BCF-E4C01E49DD85}" type="datetimeFigureOut">
              <a:rPr kumimoji="1" lang="ja-JP" altLang="en-US" smtClean="0"/>
              <a:pPr/>
              <a:t>2011/3/30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a:xfrm>
            <a:off x="8077200" y="6356350"/>
            <a:ext cx="609600" cy="365125"/>
          </a:xfrm>
        </p:spPr>
        <p:txBody>
          <a:bodyPr/>
          <a:lstStyle/>
          <a:p>
            <a:fld id="{F0B2110F-B957-40D2-9BDF-C64755966783}" type="slidenum">
              <a:rPr kumimoji="1" lang="ja-JP" altLang="en-US" smtClean="0"/>
              <a:pPr/>
              <a:t>&lt;#&gt;</a:t>
            </a:fld>
            <a:endParaRPr kumimoji="1" lang="ja-JP" altLang="en-US"/>
          </a:p>
        </p:txBody>
      </p:sp>
      <p:sp>
        <p:nvSpPr>
          <p:cNvPr id="3" name="図プレースホルダ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ja-JP" altLang="en-US" smtClean="0"/>
              <a:t>アイコンをクリックして図を追加</a:t>
            </a:r>
            <a:endParaRPr kumimoji="0" lang="en-US" dirty="0"/>
          </a:p>
        </p:txBody>
      </p:sp>
      <p:sp>
        <p:nvSpPr>
          <p:cNvPr id="10" name="フリーフォーム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フリーフォーム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フリーフォーム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フリーフォーム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タイトル プレースホルダ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ja-JP" altLang="en-US" smtClean="0"/>
              <a:t>マスタ タイトルの書式設定</a:t>
            </a:r>
            <a:endParaRPr kumimoji="0" lang="en-US"/>
          </a:p>
        </p:txBody>
      </p:sp>
      <p:sp>
        <p:nvSpPr>
          <p:cNvPr id="30" name="テキスト プレースホルダ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ja-JP" altLang="en-US" smtClean="0"/>
              <a:t>マスタ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0" name="日付プレースホルダ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282FB4E-B582-4CEF-9BCF-E4C01E49DD85}" type="datetimeFigureOut">
              <a:rPr kumimoji="1" lang="ja-JP" altLang="en-US" smtClean="0"/>
              <a:pPr/>
              <a:t>2011/3/30</a:t>
            </a:fld>
            <a:endParaRPr kumimoji="1" lang="ja-JP" altLang="en-US"/>
          </a:p>
        </p:txBody>
      </p:sp>
      <p:sp>
        <p:nvSpPr>
          <p:cNvPr id="22" name="フッター プレースホルダ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kumimoji="1" lang="ja-JP" altLang="en-US"/>
          </a:p>
        </p:txBody>
      </p:sp>
      <p:sp>
        <p:nvSpPr>
          <p:cNvPr id="18" name="スライド番号プレースホルダ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0B2110F-B957-40D2-9BDF-C64755966783}" type="slidenum">
              <a:rPr kumimoji="1" lang="ja-JP" altLang="en-US" smtClean="0"/>
              <a:pPr/>
              <a:t>&lt;#&gt;</a:t>
            </a:fld>
            <a:endParaRPr kumimoji="1" lang="ja-JP" altLang="en-US"/>
          </a:p>
        </p:txBody>
      </p:sp>
      <p:grpSp>
        <p:nvGrpSpPr>
          <p:cNvPr id="2" name="グループ化 1"/>
          <p:cNvGrpSpPr/>
          <p:nvPr/>
        </p:nvGrpSpPr>
        <p:grpSpPr>
          <a:xfrm>
            <a:off x="-19017" y="202408"/>
            <a:ext cx="9180548" cy="649224"/>
            <a:chOff x="-19045" y="216550"/>
            <a:chExt cx="9180548" cy="649224"/>
          </a:xfrm>
        </p:grpSpPr>
        <p:sp>
          <p:nvSpPr>
            <p:cNvPr id="12" name="フリーフォーム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フリーフォーム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1"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1"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1"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1"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1"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pPr algn="ctr"/>
            <a:r>
              <a:rPr kumimoji="1" lang="ja-JP" altLang="en-US" sz="5000" dirty="0" smtClean="0">
                <a:solidFill>
                  <a:schemeClr val="tx1"/>
                </a:solidFill>
              </a:rPr>
              <a:t>震　災　支　援　チーム</a:t>
            </a:r>
            <a:r>
              <a:rPr kumimoji="1" lang="en-US" altLang="ja-JP" sz="5000" dirty="0" smtClean="0">
                <a:solidFill>
                  <a:schemeClr val="tx1"/>
                </a:solidFill>
              </a:rPr>
              <a:t/>
            </a:r>
            <a:br>
              <a:rPr kumimoji="1" lang="en-US" altLang="ja-JP" sz="5000" dirty="0" smtClean="0">
                <a:solidFill>
                  <a:schemeClr val="tx1"/>
                </a:solidFill>
              </a:rPr>
            </a:br>
            <a:r>
              <a:rPr lang="ja-JP" altLang="en-US" sz="4000" dirty="0" smtClean="0">
                <a:solidFill>
                  <a:schemeClr val="tx1"/>
                </a:solidFill>
              </a:rPr>
              <a:t>茨城県北茨城市派遣リポート</a:t>
            </a:r>
            <a:endParaRPr kumimoji="1" lang="ja-JP" altLang="en-US" sz="4000" dirty="0">
              <a:solidFill>
                <a:schemeClr val="tx1"/>
              </a:solidFill>
            </a:endParaRPr>
          </a:p>
        </p:txBody>
      </p:sp>
      <p:sp>
        <p:nvSpPr>
          <p:cNvPr id="3" name="サブタイトル 2"/>
          <p:cNvSpPr>
            <a:spLocks noGrp="1"/>
          </p:cNvSpPr>
          <p:nvPr>
            <p:ph type="subTitle" idx="1"/>
          </p:nvPr>
        </p:nvSpPr>
        <p:spPr/>
        <p:txBody>
          <a:bodyPr>
            <a:normAutofit/>
          </a:bodyPr>
          <a:lstStyle/>
          <a:p>
            <a:pPr algn="ctr"/>
            <a:endParaRPr kumimoji="1" lang="en-US" altLang="ja-JP" sz="2800" dirty="0" smtClean="0"/>
          </a:p>
          <a:p>
            <a:pPr algn="ctr"/>
            <a:r>
              <a:rPr kumimoji="1" lang="ja-JP" altLang="en-US" sz="2800" dirty="0" smtClean="0">
                <a:latin typeface="+mn-ea"/>
              </a:rPr>
              <a:t>茅ヶ崎湘南ロータリークラブ</a:t>
            </a:r>
            <a:endParaRPr kumimoji="1" lang="en-US" altLang="ja-JP" sz="2800" dirty="0" smtClean="0">
              <a:latin typeface="+mn-ea"/>
            </a:endParaRPr>
          </a:p>
          <a:p>
            <a:pPr algn="ctr"/>
            <a:r>
              <a:rPr lang="ja-JP" altLang="en-US" sz="2800" dirty="0" smtClean="0">
                <a:latin typeface="+mn-ea"/>
              </a:rPr>
              <a:t>平成</a:t>
            </a:r>
            <a:r>
              <a:rPr lang="en-US" altLang="ja-JP" sz="2800" dirty="0" smtClean="0">
                <a:latin typeface="+mn-ea"/>
              </a:rPr>
              <a:t>23</a:t>
            </a:r>
            <a:r>
              <a:rPr lang="ja-JP" altLang="en-US" sz="2800" dirty="0" smtClean="0">
                <a:latin typeface="+mn-ea"/>
              </a:rPr>
              <a:t>年</a:t>
            </a:r>
            <a:r>
              <a:rPr lang="en-US" altLang="ja-JP" sz="2800" dirty="0" smtClean="0">
                <a:latin typeface="+mn-ea"/>
              </a:rPr>
              <a:t>3</a:t>
            </a:r>
            <a:r>
              <a:rPr lang="ja-JP" altLang="en-US" sz="2800" dirty="0" smtClean="0">
                <a:latin typeface="+mn-ea"/>
              </a:rPr>
              <a:t>月</a:t>
            </a:r>
            <a:r>
              <a:rPr lang="en-US" altLang="ja-JP" sz="2800" dirty="0" smtClean="0">
                <a:latin typeface="+mn-ea"/>
              </a:rPr>
              <a:t>29</a:t>
            </a:r>
            <a:r>
              <a:rPr lang="ja-JP" altLang="en-US" sz="2800" dirty="0" smtClean="0">
                <a:latin typeface="+mn-ea"/>
              </a:rPr>
              <a:t>日（火）</a:t>
            </a:r>
            <a:endParaRPr kumimoji="1" lang="ja-JP" altLang="en-US" sz="2800" dirty="0">
              <a:latin typeface="+mn-ea"/>
            </a:endParaRPr>
          </a:p>
        </p:txBody>
      </p:sp>
      <p:sp>
        <p:nvSpPr>
          <p:cNvPr id="4" name="テキスト ボックス 3"/>
          <p:cNvSpPr txBox="1"/>
          <p:nvPr/>
        </p:nvSpPr>
        <p:spPr>
          <a:xfrm>
            <a:off x="971600" y="5085184"/>
            <a:ext cx="7272808" cy="1384995"/>
          </a:xfrm>
          <a:prstGeom prst="rect">
            <a:avLst/>
          </a:prstGeom>
          <a:noFill/>
        </p:spPr>
        <p:txBody>
          <a:bodyPr wrap="square" rtlCol="0">
            <a:spAutoFit/>
          </a:bodyPr>
          <a:lstStyle/>
          <a:p>
            <a:r>
              <a:rPr kumimoji="1" lang="ja-JP" altLang="en-US" sz="1400" dirty="0" smtClean="0"/>
              <a:t>茅ヶ崎湘南ロータリークラブでは</a:t>
            </a:r>
            <a:r>
              <a:rPr kumimoji="1" lang="en-US" altLang="ja-JP" sz="1400" dirty="0" smtClean="0">
                <a:latin typeface="+mn-ea"/>
              </a:rPr>
              <a:t>3</a:t>
            </a:r>
            <a:r>
              <a:rPr kumimoji="1" lang="ja-JP" altLang="en-US" sz="1400" dirty="0" smtClean="0"/>
              <a:t>月</a:t>
            </a:r>
            <a:r>
              <a:rPr kumimoji="1" lang="en-US" altLang="ja-JP" sz="1400" dirty="0" smtClean="0">
                <a:latin typeface="+mn-ea"/>
              </a:rPr>
              <a:t>11</a:t>
            </a:r>
            <a:r>
              <a:rPr kumimoji="1" lang="ja-JP" altLang="en-US" sz="1400" dirty="0" smtClean="0"/>
              <a:t>日に発生しました東北関東大震災の窮状救済にあたり、渡邊会長以下有志の</a:t>
            </a:r>
            <a:r>
              <a:rPr kumimoji="1" lang="ja-JP" altLang="en-US" sz="1400" dirty="0" smtClean="0"/>
              <a:t>メンバー</a:t>
            </a:r>
            <a:r>
              <a:rPr kumimoji="1" lang="en-US" altLang="ja-JP" sz="1400" dirty="0" smtClean="0">
                <a:latin typeface="+mn-ea"/>
              </a:rPr>
              <a:t>5</a:t>
            </a:r>
            <a:r>
              <a:rPr kumimoji="1" lang="ja-JP" altLang="en-US" sz="1400" dirty="0" smtClean="0">
                <a:latin typeface="+mn-ea"/>
              </a:rPr>
              <a:t>人</a:t>
            </a:r>
            <a:r>
              <a:rPr lang="ja-JP" altLang="en-US" sz="1400" dirty="0" smtClean="0"/>
              <a:t>に</a:t>
            </a:r>
            <a:r>
              <a:rPr lang="ja-JP" altLang="en-US" sz="1400" dirty="0" smtClean="0"/>
              <a:t>より</a:t>
            </a:r>
            <a:r>
              <a:rPr kumimoji="1" lang="ja-JP" altLang="en-US" sz="1400" dirty="0" smtClean="0"/>
              <a:t>、緊急に震災にあわれた地域に震災支援チームを派遣いたしました。</a:t>
            </a:r>
            <a:endParaRPr kumimoji="1" lang="en-US" altLang="ja-JP" sz="1400" dirty="0" smtClean="0"/>
          </a:p>
          <a:p>
            <a:r>
              <a:rPr lang="ja-JP" altLang="en-US" sz="1400" dirty="0" smtClean="0"/>
              <a:t>派遣メンバーは、渡邊会長、加藤エレクト、矢野副幹事、伊澤クラブ管理委員長、脇（吉）の</a:t>
            </a:r>
            <a:r>
              <a:rPr lang="en-US" altLang="ja-JP" sz="1400" dirty="0" smtClean="0">
                <a:latin typeface="+mn-ea"/>
              </a:rPr>
              <a:t>5</a:t>
            </a:r>
            <a:r>
              <a:rPr lang="ja-JP" altLang="en-US" sz="1400" dirty="0" smtClean="0"/>
              <a:t>人です。</a:t>
            </a:r>
            <a:endParaRPr lang="en-US" altLang="ja-JP" sz="1400" dirty="0" smtClean="0"/>
          </a:p>
          <a:p>
            <a:r>
              <a:rPr lang="ja-JP" altLang="en-US" sz="1400" dirty="0" smtClean="0"/>
              <a:t>以下</a:t>
            </a:r>
            <a:r>
              <a:rPr lang="ja-JP" altLang="en-US" sz="1400" dirty="0" smtClean="0"/>
              <a:t>写真とともにリポートしていきます。</a:t>
            </a:r>
            <a:endParaRPr kumimoji="1" lang="ja-JP" alt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CIMG0234.JPG"/>
          <p:cNvPicPr>
            <a:picLocks noChangeAspect="1"/>
          </p:cNvPicPr>
          <p:nvPr/>
        </p:nvPicPr>
        <p:blipFill>
          <a:blip r:embed="rId2" cstate="print"/>
          <a:srcRect t="12718"/>
          <a:stretch>
            <a:fillRect/>
          </a:stretch>
        </p:blipFill>
        <p:spPr>
          <a:xfrm>
            <a:off x="539552" y="404664"/>
            <a:ext cx="4180010" cy="2736304"/>
          </a:xfrm>
          <a:prstGeom prst="rect">
            <a:avLst/>
          </a:prstGeom>
        </p:spPr>
      </p:pic>
      <p:pic>
        <p:nvPicPr>
          <p:cNvPr id="6" name="図 5" descr="CIMG0231.JPG"/>
          <p:cNvPicPr>
            <a:picLocks noChangeAspect="1"/>
          </p:cNvPicPr>
          <p:nvPr/>
        </p:nvPicPr>
        <p:blipFill>
          <a:blip r:embed="rId3" cstate="print"/>
          <a:srcRect t="13470"/>
          <a:stretch>
            <a:fillRect/>
          </a:stretch>
        </p:blipFill>
        <p:spPr>
          <a:xfrm>
            <a:off x="539552" y="3212976"/>
            <a:ext cx="3563888" cy="2312876"/>
          </a:xfrm>
          <a:prstGeom prst="rect">
            <a:avLst/>
          </a:prstGeom>
        </p:spPr>
      </p:pic>
      <p:sp>
        <p:nvSpPr>
          <p:cNvPr id="10" name="テキスト ボックス 9"/>
          <p:cNvSpPr txBox="1"/>
          <p:nvPr/>
        </p:nvSpPr>
        <p:spPr>
          <a:xfrm>
            <a:off x="467544" y="5589240"/>
            <a:ext cx="7920880" cy="1015663"/>
          </a:xfrm>
          <a:prstGeom prst="rect">
            <a:avLst/>
          </a:prstGeom>
          <a:noFill/>
        </p:spPr>
        <p:txBody>
          <a:bodyPr wrap="square" rtlCol="0">
            <a:spAutoFit/>
          </a:bodyPr>
          <a:lstStyle/>
          <a:p>
            <a:r>
              <a:rPr kumimoji="1" lang="ja-JP" altLang="en-US" sz="1200" dirty="0" smtClean="0"/>
              <a:t>茅ヶ崎湘南ロータリークラブの震災支援チームは、北茨城を後に福島県いわき市小名浜まで北上しましたが、海岸線に入ることができず、この先、塩谷崎まで行くと震災の被害が大きい地域に行けると聞きましたので、皆様に震災の惨状をリポートできればと考えましたが、この時点ですでに福島第１原発まで</a:t>
            </a:r>
            <a:r>
              <a:rPr lang="en-US" altLang="ja-JP" sz="1200" dirty="0">
                <a:latin typeface="+mn-ea"/>
              </a:rPr>
              <a:t>45</a:t>
            </a:r>
            <a:r>
              <a:rPr kumimoji="1" lang="ja-JP" altLang="en-US" sz="1200" dirty="0" smtClean="0">
                <a:latin typeface="+mn-ea"/>
              </a:rPr>
              <a:t>キロ</a:t>
            </a:r>
            <a:r>
              <a:rPr kumimoji="1" lang="ja-JP" altLang="en-US" sz="1200" dirty="0" smtClean="0"/>
              <a:t>の地点まで来ていましたので、チームのメンバーの健康面を考慮し残念ながら引き返すことにしました。</a:t>
            </a:r>
            <a:endParaRPr kumimoji="1" lang="en-US" altLang="ja-JP" sz="1200" dirty="0" smtClean="0"/>
          </a:p>
          <a:p>
            <a:r>
              <a:rPr lang="ja-JP" altLang="en-US" sz="1200" dirty="0"/>
              <a:t>ここに掲載</a:t>
            </a:r>
            <a:r>
              <a:rPr lang="ja-JP" altLang="en-US" sz="1200" dirty="0" smtClean="0"/>
              <a:t>いたしました写真は、「常磐共同火力勿来発電所」付近の写真です。津波でかなりの被害があるようです。</a:t>
            </a:r>
            <a:endParaRPr kumimoji="1" lang="ja-JP" altLang="en-US" sz="1200" dirty="0"/>
          </a:p>
        </p:txBody>
      </p:sp>
      <p:pic>
        <p:nvPicPr>
          <p:cNvPr id="8" name="図 7" descr="CIMG0228.JPG"/>
          <p:cNvPicPr>
            <a:picLocks noChangeAspect="1"/>
          </p:cNvPicPr>
          <p:nvPr/>
        </p:nvPicPr>
        <p:blipFill>
          <a:blip r:embed="rId4" cstate="print"/>
          <a:srcRect l="5310" t="4273" r="6183" b="5271"/>
          <a:stretch>
            <a:fillRect/>
          </a:stretch>
        </p:blipFill>
        <p:spPr>
          <a:xfrm>
            <a:off x="4788024" y="404664"/>
            <a:ext cx="3600400" cy="2736304"/>
          </a:xfrm>
          <a:prstGeom prst="rect">
            <a:avLst/>
          </a:prstGeom>
        </p:spPr>
      </p:pic>
      <p:pic>
        <p:nvPicPr>
          <p:cNvPr id="12" name="図 11" descr="CIMG0229.JPG"/>
          <p:cNvPicPr>
            <a:picLocks noChangeAspect="1"/>
          </p:cNvPicPr>
          <p:nvPr/>
        </p:nvPicPr>
        <p:blipFill>
          <a:blip r:embed="rId5" cstate="print"/>
          <a:srcRect t="16400" r="15323" b="22270"/>
          <a:stretch>
            <a:fillRect/>
          </a:stretch>
        </p:blipFill>
        <p:spPr>
          <a:xfrm>
            <a:off x="4211960" y="3212976"/>
            <a:ext cx="4176464" cy="226869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755576" y="5949280"/>
            <a:ext cx="7488832" cy="1015663"/>
          </a:xfrm>
          <a:prstGeom prst="rect">
            <a:avLst/>
          </a:prstGeom>
          <a:noFill/>
        </p:spPr>
        <p:txBody>
          <a:bodyPr wrap="square" rtlCol="0">
            <a:spAutoFit/>
          </a:bodyPr>
          <a:lstStyle/>
          <a:p>
            <a:r>
              <a:rPr lang="ja-JP" altLang="en-US" sz="1200" dirty="0" smtClean="0">
                <a:latin typeface="+mn-ea"/>
              </a:rPr>
              <a:t>災害支援チームの出発にあたり、</a:t>
            </a:r>
            <a:r>
              <a:rPr lang="en-US" altLang="ja-JP" sz="1200" dirty="0" smtClean="0">
                <a:latin typeface="+mn-ea"/>
              </a:rPr>
              <a:t>3</a:t>
            </a:r>
            <a:r>
              <a:rPr lang="ja-JP" altLang="en-US" sz="1200" dirty="0" smtClean="0">
                <a:latin typeface="+mn-ea"/>
              </a:rPr>
              <a:t>月</a:t>
            </a:r>
            <a:r>
              <a:rPr lang="en-US" altLang="ja-JP" sz="1200" dirty="0" smtClean="0">
                <a:latin typeface="+mn-ea"/>
              </a:rPr>
              <a:t>28</a:t>
            </a:r>
            <a:r>
              <a:rPr lang="ja-JP" altLang="en-US" sz="1200" dirty="0" smtClean="0">
                <a:latin typeface="+mn-ea"/>
              </a:rPr>
              <a:t>日午後</a:t>
            </a:r>
            <a:r>
              <a:rPr lang="en-US" altLang="ja-JP" sz="1200" dirty="0" smtClean="0">
                <a:latin typeface="+mn-ea"/>
              </a:rPr>
              <a:t>2</a:t>
            </a:r>
            <a:r>
              <a:rPr lang="ja-JP" altLang="en-US" sz="1200" dirty="0" smtClean="0">
                <a:latin typeface="+mn-ea"/>
              </a:rPr>
              <a:t>時より、茅ヶ崎湘南</a:t>
            </a:r>
            <a:r>
              <a:rPr lang="en-US" altLang="ja-JP" sz="1200" dirty="0" smtClean="0">
                <a:latin typeface="+mn-ea"/>
              </a:rPr>
              <a:t>RC</a:t>
            </a:r>
            <a:r>
              <a:rPr lang="ja-JP" altLang="en-US" sz="1200" dirty="0" smtClean="0">
                <a:latin typeface="+mn-ea"/>
              </a:rPr>
              <a:t>事務局の駐車場におきましてハイエース</a:t>
            </a:r>
            <a:r>
              <a:rPr lang="en-US" altLang="ja-JP" sz="1200" dirty="0" smtClean="0">
                <a:latin typeface="+mn-ea"/>
              </a:rPr>
              <a:t>2</a:t>
            </a:r>
            <a:r>
              <a:rPr lang="ja-JP" altLang="en-US" sz="1200" dirty="0" smtClean="0">
                <a:latin typeface="+mn-ea"/>
              </a:rPr>
              <a:t>台分の荷物の積み込みが行われました</a:t>
            </a:r>
            <a:r>
              <a:rPr lang="ja-JP" altLang="en-US" sz="1200" dirty="0" smtClean="0">
                <a:latin typeface="+mn-ea"/>
              </a:rPr>
              <a:t>。渡邊会長</a:t>
            </a:r>
            <a:r>
              <a:rPr lang="ja-JP" altLang="en-US" sz="1200" dirty="0" smtClean="0">
                <a:latin typeface="+mn-ea"/>
              </a:rPr>
              <a:t>の呼びかけに大勢の会員の方から、多くの支援物資の提供を受けました。ありがとうございました。</a:t>
            </a:r>
            <a:endParaRPr lang="en-US" altLang="ja-JP" sz="1200" dirty="0" smtClean="0">
              <a:latin typeface="+mn-ea"/>
            </a:endParaRPr>
          </a:p>
          <a:p>
            <a:r>
              <a:rPr lang="ja-JP" altLang="en-US" sz="1200" dirty="0">
                <a:latin typeface="+mn-ea"/>
              </a:rPr>
              <a:t>当日</a:t>
            </a:r>
            <a:r>
              <a:rPr lang="ja-JP" altLang="en-US" sz="1200" dirty="0" smtClean="0">
                <a:latin typeface="+mn-ea"/>
              </a:rPr>
              <a:t>はタウンニュースの取材も受けました。</a:t>
            </a:r>
            <a:endParaRPr lang="en-US" altLang="ja-JP" sz="1200" dirty="0" smtClean="0">
              <a:latin typeface="+mn-ea"/>
            </a:endParaRPr>
          </a:p>
          <a:p>
            <a:endParaRPr kumimoji="1" lang="en-US" altLang="ja-JP" sz="1200" dirty="0" smtClean="0"/>
          </a:p>
        </p:txBody>
      </p:sp>
      <p:pic>
        <p:nvPicPr>
          <p:cNvPr id="8" name="図 7" descr="CIMG0173.JPG"/>
          <p:cNvPicPr>
            <a:picLocks noChangeAspect="1"/>
          </p:cNvPicPr>
          <p:nvPr/>
        </p:nvPicPr>
        <p:blipFill>
          <a:blip r:embed="rId3" cstate="print"/>
          <a:srcRect t="26141" r="6083"/>
          <a:stretch>
            <a:fillRect/>
          </a:stretch>
        </p:blipFill>
        <p:spPr>
          <a:xfrm>
            <a:off x="4139952" y="1124744"/>
            <a:ext cx="4104456" cy="2420888"/>
          </a:xfrm>
          <a:prstGeom prst="rect">
            <a:avLst/>
          </a:prstGeom>
        </p:spPr>
      </p:pic>
      <p:pic>
        <p:nvPicPr>
          <p:cNvPr id="7" name="図 6" descr="CIMG0172.JPG"/>
          <p:cNvPicPr>
            <a:picLocks noChangeAspect="1"/>
          </p:cNvPicPr>
          <p:nvPr/>
        </p:nvPicPr>
        <p:blipFill>
          <a:blip r:embed="rId4" cstate="print"/>
          <a:srcRect t="18125" r="12609" b="1605"/>
          <a:stretch>
            <a:fillRect/>
          </a:stretch>
        </p:blipFill>
        <p:spPr>
          <a:xfrm>
            <a:off x="5004048" y="3573016"/>
            <a:ext cx="3240360" cy="2232248"/>
          </a:xfrm>
          <a:prstGeom prst="rect">
            <a:avLst/>
          </a:prstGeom>
        </p:spPr>
      </p:pic>
      <p:pic>
        <p:nvPicPr>
          <p:cNvPr id="6" name="図 5" descr="CIMG0171.JPG"/>
          <p:cNvPicPr>
            <a:picLocks noChangeAspect="1"/>
          </p:cNvPicPr>
          <p:nvPr/>
        </p:nvPicPr>
        <p:blipFill>
          <a:blip r:embed="rId5" cstate="print"/>
          <a:srcRect t="13171"/>
          <a:stretch>
            <a:fillRect/>
          </a:stretch>
        </p:blipFill>
        <p:spPr>
          <a:xfrm>
            <a:off x="899592" y="3645024"/>
            <a:ext cx="3312368" cy="2157072"/>
          </a:xfrm>
          <a:prstGeom prst="rect">
            <a:avLst/>
          </a:prstGeom>
        </p:spPr>
      </p:pic>
      <p:pic>
        <p:nvPicPr>
          <p:cNvPr id="4" name="図 3" descr="CIMG0169.JPG"/>
          <p:cNvPicPr>
            <a:picLocks noChangeAspect="1"/>
          </p:cNvPicPr>
          <p:nvPr/>
        </p:nvPicPr>
        <p:blipFill>
          <a:blip r:embed="rId6" cstate="print"/>
          <a:stretch>
            <a:fillRect/>
          </a:stretch>
        </p:blipFill>
        <p:spPr>
          <a:xfrm>
            <a:off x="899592" y="1142746"/>
            <a:ext cx="3144349" cy="2358262"/>
          </a:xfrm>
          <a:prstGeom prst="rect">
            <a:avLst/>
          </a:prstGeom>
        </p:spPr>
      </p:pic>
      <p:sp>
        <p:nvSpPr>
          <p:cNvPr id="2" name="タイトル 1"/>
          <p:cNvSpPr>
            <a:spLocks noGrp="1"/>
          </p:cNvSpPr>
          <p:nvPr>
            <p:ph type="title"/>
          </p:nvPr>
        </p:nvSpPr>
        <p:spPr>
          <a:xfrm>
            <a:off x="467544" y="260648"/>
            <a:ext cx="8229600" cy="794352"/>
          </a:xfrm>
        </p:spPr>
        <p:txBody>
          <a:bodyPr>
            <a:normAutofit/>
          </a:bodyPr>
          <a:lstStyle/>
          <a:p>
            <a:pPr algn="ctr"/>
            <a:r>
              <a:rPr kumimoji="1" lang="ja-JP" altLang="en-US" sz="4000" dirty="0" smtClean="0"/>
              <a:t>支援物資の積み込み（</a:t>
            </a:r>
            <a:r>
              <a:rPr kumimoji="1" lang="en-US" altLang="ja-JP" sz="4000" dirty="0" smtClean="0"/>
              <a:t>3</a:t>
            </a:r>
            <a:r>
              <a:rPr kumimoji="1" lang="ja-JP" altLang="en-US" sz="4000" dirty="0" smtClean="0"/>
              <a:t>月</a:t>
            </a:r>
            <a:r>
              <a:rPr kumimoji="1" lang="en-US" altLang="ja-JP" sz="4000" dirty="0" smtClean="0"/>
              <a:t>28</a:t>
            </a:r>
            <a:r>
              <a:rPr kumimoji="1" lang="ja-JP" altLang="en-US" sz="4000" dirty="0" smtClean="0"/>
              <a:t>日）</a:t>
            </a:r>
            <a:endParaRPr kumimoji="1" lang="ja-JP" altLang="en-US" sz="4000" dirty="0"/>
          </a:p>
        </p:txBody>
      </p:sp>
      <p:sp>
        <p:nvSpPr>
          <p:cNvPr id="3" name="コンテンツ プレースホルダ 2"/>
          <p:cNvSpPr>
            <a:spLocks noGrp="1"/>
          </p:cNvSpPr>
          <p:nvPr>
            <p:ph idx="1"/>
          </p:nvPr>
        </p:nvSpPr>
        <p:spPr>
          <a:xfrm flipH="1">
            <a:off x="107504" y="5661248"/>
            <a:ext cx="360040" cy="716712"/>
          </a:xfrm>
        </p:spPr>
        <p:txBody>
          <a:bodyPr/>
          <a:lstStyle/>
          <a:p>
            <a:endParaRPr kumimoji="1" lang="en-US" altLang="ja-JP" dirty="0" smtClean="0"/>
          </a:p>
          <a:p>
            <a:endParaRPr lang="en-US" altLang="ja-JP" dirty="0" smtClean="0"/>
          </a:p>
          <a:p>
            <a:endParaRPr kumimoji="1" lang="en-US" altLang="ja-JP" dirty="0" smtClean="0"/>
          </a:p>
          <a:p>
            <a:endParaRPr lang="en-US" altLang="ja-JP" dirty="0" smtClean="0"/>
          </a:p>
          <a:p>
            <a:endParaRPr kumimoji="1" lang="en-US" altLang="ja-JP" dirty="0" smtClean="0"/>
          </a:p>
          <a:p>
            <a:endParaRPr lang="en-US" altLang="ja-JP" dirty="0" smtClean="0"/>
          </a:p>
          <a:p>
            <a:endParaRPr kumimoji="1" lang="en-US" altLang="ja-JP" dirty="0" smtClean="0"/>
          </a:p>
          <a:p>
            <a:endParaRPr lang="en-US" altLang="ja-JP" dirty="0" smtClean="0"/>
          </a:p>
          <a:p>
            <a:endParaRPr kumimoji="1" lang="en-US" altLang="ja-JP" dirty="0" smtClean="0"/>
          </a:p>
          <a:p>
            <a:endParaRPr kumimoji="1" lang="ja-JP"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CIMG0174.JPG"/>
          <p:cNvPicPr>
            <a:picLocks noChangeAspect="1"/>
          </p:cNvPicPr>
          <p:nvPr/>
        </p:nvPicPr>
        <p:blipFill>
          <a:blip r:embed="rId2" cstate="print"/>
          <a:srcRect l="11008" t="29339" r="7049"/>
          <a:stretch>
            <a:fillRect/>
          </a:stretch>
        </p:blipFill>
        <p:spPr>
          <a:xfrm>
            <a:off x="1043608" y="1412776"/>
            <a:ext cx="6696744" cy="4509120"/>
          </a:xfrm>
          <a:prstGeom prst="rect">
            <a:avLst/>
          </a:prstGeom>
        </p:spPr>
      </p:pic>
      <p:sp>
        <p:nvSpPr>
          <p:cNvPr id="2" name="タイトル 1"/>
          <p:cNvSpPr>
            <a:spLocks noGrp="1"/>
          </p:cNvSpPr>
          <p:nvPr>
            <p:ph type="title"/>
          </p:nvPr>
        </p:nvSpPr>
        <p:spPr>
          <a:xfrm>
            <a:off x="395536" y="476672"/>
            <a:ext cx="8229600" cy="794352"/>
          </a:xfrm>
        </p:spPr>
        <p:txBody>
          <a:bodyPr>
            <a:normAutofit/>
          </a:bodyPr>
          <a:lstStyle/>
          <a:p>
            <a:pPr algn="ctr"/>
            <a:r>
              <a:rPr kumimoji="1" lang="en-US" altLang="ja-JP" sz="4000" dirty="0" smtClean="0"/>
              <a:t>3</a:t>
            </a:r>
            <a:r>
              <a:rPr kumimoji="1" lang="ja-JP" altLang="en-US" sz="4000" dirty="0" smtClean="0"/>
              <a:t>月</a:t>
            </a:r>
            <a:r>
              <a:rPr kumimoji="1" lang="en-US" altLang="ja-JP" sz="4000" dirty="0" smtClean="0"/>
              <a:t>29</a:t>
            </a:r>
            <a:r>
              <a:rPr kumimoji="1" lang="ja-JP" altLang="en-US" sz="4000" dirty="0" smtClean="0"/>
              <a:t>日午前</a:t>
            </a:r>
            <a:r>
              <a:rPr kumimoji="1" lang="en-US" altLang="ja-JP" sz="4000" dirty="0" smtClean="0"/>
              <a:t>4</a:t>
            </a:r>
            <a:r>
              <a:rPr kumimoji="1" lang="ja-JP" altLang="en-US" sz="4000" dirty="0" smtClean="0"/>
              <a:t>時茅ヶ崎出発</a:t>
            </a:r>
            <a:endParaRPr kumimoji="1" lang="ja-JP" altLang="en-US" sz="4000" dirty="0"/>
          </a:p>
        </p:txBody>
      </p:sp>
      <p:sp>
        <p:nvSpPr>
          <p:cNvPr id="3" name="コンテンツ プレースホルダ 2"/>
          <p:cNvSpPr>
            <a:spLocks noGrp="1"/>
          </p:cNvSpPr>
          <p:nvPr>
            <p:ph idx="1"/>
          </p:nvPr>
        </p:nvSpPr>
        <p:spPr/>
        <p:txBody>
          <a:bodyPr/>
          <a:lstStyle/>
          <a:p>
            <a:endParaRPr kumimoji="1" lang="en-US" altLang="ja-JP" dirty="0" smtClean="0"/>
          </a:p>
          <a:p>
            <a:endParaRPr kumimoji="1" lang="ja-JP" altLang="en-US" dirty="0"/>
          </a:p>
        </p:txBody>
      </p:sp>
      <p:sp>
        <p:nvSpPr>
          <p:cNvPr id="5" name="テキスト ボックス 4"/>
          <p:cNvSpPr txBox="1"/>
          <p:nvPr/>
        </p:nvSpPr>
        <p:spPr>
          <a:xfrm>
            <a:off x="1115616" y="6165304"/>
            <a:ext cx="6696744" cy="461665"/>
          </a:xfrm>
          <a:prstGeom prst="rect">
            <a:avLst/>
          </a:prstGeom>
          <a:noFill/>
        </p:spPr>
        <p:txBody>
          <a:bodyPr wrap="square" rtlCol="0">
            <a:spAutoFit/>
          </a:bodyPr>
          <a:lstStyle/>
          <a:p>
            <a:r>
              <a:rPr kumimoji="1" lang="ja-JP" altLang="en-US" sz="1200" dirty="0" smtClean="0">
                <a:latin typeface="+mn-ea"/>
              </a:rPr>
              <a:t>朝</a:t>
            </a:r>
            <a:r>
              <a:rPr kumimoji="1" lang="en-US" altLang="ja-JP" sz="1200" dirty="0" smtClean="0">
                <a:latin typeface="+mn-ea"/>
              </a:rPr>
              <a:t>4</a:t>
            </a:r>
            <a:r>
              <a:rPr kumimoji="1" lang="ja-JP" altLang="en-US" sz="1200" dirty="0" smtClean="0">
                <a:latin typeface="+mn-ea"/>
              </a:rPr>
              <a:t>時松宮会員の見送りの元、寒さをこらえて出発写真を撮りました。</a:t>
            </a:r>
            <a:endParaRPr kumimoji="1" lang="en-US" altLang="ja-JP" sz="1200" dirty="0" smtClean="0">
              <a:latin typeface="+mn-ea"/>
            </a:endParaRPr>
          </a:p>
          <a:p>
            <a:r>
              <a:rPr lang="ja-JP" altLang="en-US" sz="1200" dirty="0" smtClean="0">
                <a:latin typeface="+mn-ea"/>
              </a:rPr>
              <a:t>福島第１原発放射能漏れ事故の恐怖をこらえて実は皆さん笑顔がひきつっています。</a:t>
            </a:r>
            <a:endParaRPr kumimoji="1" lang="ja-JP" altLang="en-US" sz="1200" dirty="0">
              <a:latin typeface="+mn-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CIMG0179.JPG"/>
          <p:cNvPicPr>
            <a:picLocks noChangeAspect="1"/>
          </p:cNvPicPr>
          <p:nvPr/>
        </p:nvPicPr>
        <p:blipFill>
          <a:blip r:embed="rId2" cstate="print"/>
          <a:srcRect l="15386" t="24245"/>
          <a:stretch>
            <a:fillRect/>
          </a:stretch>
        </p:blipFill>
        <p:spPr>
          <a:xfrm>
            <a:off x="4788024" y="1052736"/>
            <a:ext cx="3528392" cy="2369239"/>
          </a:xfrm>
          <a:prstGeom prst="rect">
            <a:avLst/>
          </a:prstGeom>
        </p:spPr>
      </p:pic>
      <p:pic>
        <p:nvPicPr>
          <p:cNvPr id="4" name="図 3" descr="CIMG0183.JPG"/>
          <p:cNvPicPr>
            <a:picLocks noChangeAspect="1"/>
          </p:cNvPicPr>
          <p:nvPr/>
        </p:nvPicPr>
        <p:blipFill>
          <a:blip r:embed="rId3" cstate="print"/>
          <a:srcRect t="25935" r="7953" b="28923"/>
          <a:stretch>
            <a:fillRect/>
          </a:stretch>
        </p:blipFill>
        <p:spPr>
          <a:xfrm>
            <a:off x="1403648" y="3717032"/>
            <a:ext cx="6264696" cy="2304256"/>
          </a:xfrm>
          <a:prstGeom prst="rect">
            <a:avLst/>
          </a:prstGeom>
        </p:spPr>
      </p:pic>
      <p:sp>
        <p:nvSpPr>
          <p:cNvPr id="2" name="タイトル 1"/>
          <p:cNvSpPr>
            <a:spLocks noGrp="1"/>
          </p:cNvSpPr>
          <p:nvPr>
            <p:ph type="title"/>
          </p:nvPr>
        </p:nvSpPr>
        <p:spPr>
          <a:xfrm>
            <a:off x="467544" y="116632"/>
            <a:ext cx="8229600" cy="866360"/>
          </a:xfrm>
        </p:spPr>
        <p:txBody>
          <a:bodyPr>
            <a:normAutofit/>
          </a:bodyPr>
          <a:lstStyle/>
          <a:p>
            <a:pPr algn="ctr"/>
            <a:r>
              <a:rPr kumimoji="1" lang="ja-JP" altLang="en-US" sz="4000" dirty="0" smtClean="0"/>
              <a:t>北茨城市役所にて支援物資の搬入</a:t>
            </a:r>
            <a:endParaRPr kumimoji="1" lang="ja-JP" altLang="en-US" sz="4000" dirty="0"/>
          </a:p>
        </p:txBody>
      </p:sp>
      <p:pic>
        <p:nvPicPr>
          <p:cNvPr id="6" name="図 5" descr="CIMG0182.JPG"/>
          <p:cNvPicPr>
            <a:picLocks noChangeAspect="1"/>
          </p:cNvPicPr>
          <p:nvPr/>
        </p:nvPicPr>
        <p:blipFill>
          <a:blip r:embed="rId4" cstate="print"/>
          <a:srcRect t="16964" r="583"/>
          <a:stretch>
            <a:fillRect/>
          </a:stretch>
        </p:blipFill>
        <p:spPr>
          <a:xfrm>
            <a:off x="827584" y="1052736"/>
            <a:ext cx="3816423" cy="2390703"/>
          </a:xfrm>
          <a:prstGeom prst="rect">
            <a:avLst/>
          </a:prstGeom>
        </p:spPr>
      </p:pic>
      <p:sp>
        <p:nvSpPr>
          <p:cNvPr id="8" name="テキスト ボックス 7"/>
          <p:cNvSpPr txBox="1"/>
          <p:nvPr/>
        </p:nvSpPr>
        <p:spPr>
          <a:xfrm>
            <a:off x="827584" y="6093296"/>
            <a:ext cx="7416824" cy="276999"/>
          </a:xfrm>
          <a:prstGeom prst="rect">
            <a:avLst/>
          </a:prstGeom>
          <a:noFill/>
        </p:spPr>
        <p:txBody>
          <a:bodyPr wrap="square" rtlCol="0">
            <a:spAutoFit/>
          </a:bodyPr>
          <a:lstStyle/>
          <a:p>
            <a:r>
              <a:rPr kumimoji="1" lang="ja-JP" altLang="en-US" sz="1200" dirty="0" smtClean="0"/>
              <a:t>茅ヶ崎湘南ロータリークラブからの支援物資で搬入場所に多くの食料品が積み上がりました。</a:t>
            </a:r>
            <a:endParaRPr kumimoji="1" lang="ja-JP" altLang="en-US"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CIMG0187.JPG"/>
          <p:cNvPicPr>
            <a:picLocks noChangeAspect="1"/>
          </p:cNvPicPr>
          <p:nvPr/>
        </p:nvPicPr>
        <p:blipFill>
          <a:blip r:embed="rId2" cstate="print"/>
          <a:srcRect l="5333" t="17305" b="7369"/>
          <a:stretch>
            <a:fillRect/>
          </a:stretch>
        </p:blipFill>
        <p:spPr>
          <a:xfrm>
            <a:off x="827584" y="3645024"/>
            <a:ext cx="3744416" cy="2234571"/>
          </a:xfrm>
          <a:prstGeom prst="rect">
            <a:avLst/>
          </a:prstGeom>
        </p:spPr>
      </p:pic>
      <p:pic>
        <p:nvPicPr>
          <p:cNvPr id="6" name="図 5" descr="CIMG0191.JPG"/>
          <p:cNvPicPr>
            <a:picLocks noChangeAspect="1"/>
          </p:cNvPicPr>
          <p:nvPr/>
        </p:nvPicPr>
        <p:blipFill>
          <a:blip r:embed="rId3" cstate="print"/>
          <a:srcRect l="4507" t="16021" b="4832"/>
          <a:stretch>
            <a:fillRect/>
          </a:stretch>
        </p:blipFill>
        <p:spPr>
          <a:xfrm>
            <a:off x="4644008" y="3645024"/>
            <a:ext cx="3591008" cy="2232248"/>
          </a:xfrm>
          <a:prstGeom prst="rect">
            <a:avLst/>
          </a:prstGeom>
        </p:spPr>
      </p:pic>
      <p:pic>
        <p:nvPicPr>
          <p:cNvPr id="5" name="図 4" descr="CIMG0188.JPG"/>
          <p:cNvPicPr>
            <a:picLocks noChangeAspect="1"/>
          </p:cNvPicPr>
          <p:nvPr/>
        </p:nvPicPr>
        <p:blipFill>
          <a:blip r:embed="rId4" cstate="print"/>
          <a:srcRect t="20927" r="21160" b="12887"/>
          <a:stretch>
            <a:fillRect/>
          </a:stretch>
        </p:blipFill>
        <p:spPr>
          <a:xfrm>
            <a:off x="4355976" y="1124744"/>
            <a:ext cx="3816424" cy="2402934"/>
          </a:xfrm>
          <a:prstGeom prst="rect">
            <a:avLst/>
          </a:prstGeom>
        </p:spPr>
      </p:pic>
      <p:pic>
        <p:nvPicPr>
          <p:cNvPr id="4" name="コンテンツ プレースホルダ 3" descr="CIMG0190.JPG"/>
          <p:cNvPicPr>
            <a:picLocks noGrp="1" noChangeAspect="1"/>
          </p:cNvPicPr>
          <p:nvPr>
            <p:ph idx="1"/>
          </p:nvPr>
        </p:nvPicPr>
        <p:blipFill>
          <a:blip r:embed="rId5" cstate="print"/>
          <a:srcRect t="10044" r="7062"/>
          <a:stretch>
            <a:fillRect/>
          </a:stretch>
        </p:blipFill>
        <p:spPr>
          <a:xfrm>
            <a:off x="827584" y="1124744"/>
            <a:ext cx="3312368" cy="2404572"/>
          </a:xfrm>
        </p:spPr>
      </p:pic>
      <p:sp>
        <p:nvSpPr>
          <p:cNvPr id="2" name="タイトル 1"/>
          <p:cNvSpPr>
            <a:spLocks noGrp="1"/>
          </p:cNvSpPr>
          <p:nvPr>
            <p:ph type="title"/>
          </p:nvPr>
        </p:nvSpPr>
        <p:spPr>
          <a:xfrm>
            <a:off x="395536" y="260648"/>
            <a:ext cx="8229600" cy="794352"/>
          </a:xfrm>
        </p:spPr>
        <p:txBody>
          <a:bodyPr>
            <a:normAutofit/>
          </a:bodyPr>
          <a:lstStyle/>
          <a:p>
            <a:pPr algn="ctr"/>
            <a:r>
              <a:rPr kumimoji="1" lang="ja-JP" altLang="en-US" sz="4000" dirty="0" smtClean="0"/>
              <a:t>北茨城市に</a:t>
            </a:r>
            <a:r>
              <a:rPr lang="ja-JP" altLang="en-US" sz="4000" dirty="0" smtClean="0"/>
              <a:t>義援</a:t>
            </a:r>
            <a:r>
              <a:rPr kumimoji="1" lang="ja-JP" altLang="en-US" sz="4000" dirty="0" smtClean="0"/>
              <a:t>金を手渡す</a:t>
            </a:r>
            <a:endParaRPr kumimoji="1" lang="ja-JP" altLang="en-US" sz="4000" dirty="0"/>
          </a:p>
        </p:txBody>
      </p:sp>
      <p:sp>
        <p:nvSpPr>
          <p:cNvPr id="9" name="テキスト ボックス 8"/>
          <p:cNvSpPr txBox="1"/>
          <p:nvPr/>
        </p:nvSpPr>
        <p:spPr>
          <a:xfrm>
            <a:off x="827584" y="6021288"/>
            <a:ext cx="7416824" cy="461665"/>
          </a:xfrm>
          <a:prstGeom prst="rect">
            <a:avLst/>
          </a:prstGeom>
          <a:noFill/>
        </p:spPr>
        <p:txBody>
          <a:bodyPr wrap="square" rtlCol="0">
            <a:spAutoFit/>
          </a:bodyPr>
          <a:lstStyle/>
          <a:p>
            <a:r>
              <a:rPr kumimoji="1" lang="ja-JP" altLang="en-US" sz="1200" dirty="0" smtClean="0"/>
              <a:t>渡邊会長より北茨城市に</a:t>
            </a:r>
            <a:r>
              <a:rPr lang="ja-JP" altLang="en-US" sz="1200" dirty="0" smtClean="0"/>
              <a:t>義援</a:t>
            </a:r>
            <a:r>
              <a:rPr kumimoji="1" lang="ja-JP" altLang="en-US" sz="1200" dirty="0" smtClean="0"/>
              <a:t>金が手渡されました。</a:t>
            </a:r>
            <a:endParaRPr kumimoji="1" lang="en-US" altLang="ja-JP" sz="1200" dirty="0" smtClean="0"/>
          </a:p>
          <a:p>
            <a:r>
              <a:rPr lang="ja-JP" altLang="en-US" sz="1200" dirty="0" smtClean="0"/>
              <a:t>左下の写真は地震によって無残に崩れてしまった市役所へのスロープです。</a:t>
            </a:r>
            <a:endParaRPr kumimoji="1" lang="ja-JP" altLang="en-US"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CIMG0194.JPG"/>
          <p:cNvPicPr>
            <a:picLocks noChangeAspect="1"/>
          </p:cNvPicPr>
          <p:nvPr/>
        </p:nvPicPr>
        <p:blipFill>
          <a:blip r:embed="rId2" cstate="print"/>
          <a:srcRect l="3922" t="12202" b="4131"/>
          <a:stretch>
            <a:fillRect/>
          </a:stretch>
        </p:blipFill>
        <p:spPr>
          <a:xfrm>
            <a:off x="4860032" y="1052736"/>
            <a:ext cx="3528054" cy="2304256"/>
          </a:xfrm>
          <a:prstGeom prst="rect">
            <a:avLst/>
          </a:prstGeom>
        </p:spPr>
      </p:pic>
      <p:pic>
        <p:nvPicPr>
          <p:cNvPr id="5" name="図 4" descr="CIMG0197.JPG"/>
          <p:cNvPicPr>
            <a:picLocks noChangeAspect="1"/>
          </p:cNvPicPr>
          <p:nvPr/>
        </p:nvPicPr>
        <p:blipFill>
          <a:blip r:embed="rId3" cstate="print"/>
          <a:srcRect t="18881" r="4413" b="5593"/>
          <a:stretch>
            <a:fillRect/>
          </a:stretch>
        </p:blipFill>
        <p:spPr>
          <a:xfrm>
            <a:off x="683568" y="1052736"/>
            <a:ext cx="3888432" cy="2304256"/>
          </a:xfrm>
          <a:prstGeom prst="rect">
            <a:avLst/>
          </a:prstGeom>
        </p:spPr>
      </p:pic>
      <p:sp>
        <p:nvSpPr>
          <p:cNvPr id="2" name="タイトル 1"/>
          <p:cNvSpPr>
            <a:spLocks noGrp="1"/>
          </p:cNvSpPr>
          <p:nvPr>
            <p:ph type="title"/>
          </p:nvPr>
        </p:nvSpPr>
        <p:spPr>
          <a:xfrm>
            <a:off x="251520" y="260648"/>
            <a:ext cx="8712968" cy="710952"/>
          </a:xfrm>
        </p:spPr>
        <p:txBody>
          <a:bodyPr>
            <a:normAutofit/>
          </a:bodyPr>
          <a:lstStyle/>
          <a:p>
            <a:pPr algn="ctr"/>
            <a:r>
              <a:rPr kumimoji="1" lang="ja-JP" altLang="en-US" sz="4000" dirty="0" smtClean="0"/>
              <a:t>市 長 と 副 市 長 に ご 挨 拶</a:t>
            </a:r>
            <a:endParaRPr kumimoji="1" lang="ja-JP" altLang="en-US" sz="4000" dirty="0"/>
          </a:p>
        </p:txBody>
      </p:sp>
      <p:pic>
        <p:nvPicPr>
          <p:cNvPr id="9" name="図 8" descr="CIMG0198.JPG"/>
          <p:cNvPicPr>
            <a:picLocks noChangeAspect="1"/>
          </p:cNvPicPr>
          <p:nvPr/>
        </p:nvPicPr>
        <p:blipFill>
          <a:blip r:embed="rId4" cstate="print"/>
          <a:srcRect t="26900" b="11159"/>
          <a:stretch>
            <a:fillRect/>
          </a:stretch>
        </p:blipFill>
        <p:spPr>
          <a:xfrm>
            <a:off x="1691680" y="2996952"/>
            <a:ext cx="5400600" cy="2508894"/>
          </a:xfrm>
          <a:prstGeom prst="rect">
            <a:avLst/>
          </a:prstGeom>
        </p:spPr>
      </p:pic>
      <p:sp>
        <p:nvSpPr>
          <p:cNvPr id="10" name="テキスト ボックス 9"/>
          <p:cNvSpPr txBox="1"/>
          <p:nvPr/>
        </p:nvSpPr>
        <p:spPr>
          <a:xfrm>
            <a:off x="408716" y="5565950"/>
            <a:ext cx="8280920" cy="1200329"/>
          </a:xfrm>
          <a:prstGeom prst="rect">
            <a:avLst/>
          </a:prstGeom>
          <a:noFill/>
        </p:spPr>
        <p:txBody>
          <a:bodyPr wrap="square" rtlCol="0">
            <a:spAutoFit/>
          </a:bodyPr>
          <a:lstStyle/>
          <a:p>
            <a:r>
              <a:rPr kumimoji="1" lang="ja-JP" altLang="en-US" sz="1200" dirty="0" smtClean="0"/>
              <a:t>震災の事後処理で大変忙しい中、わざわざ豊田稔市長と、石田奈緒子副市長に</a:t>
            </a:r>
            <a:r>
              <a:rPr lang="ja-JP" altLang="en-US" sz="1200" dirty="0" smtClean="0"/>
              <a:t>義援</a:t>
            </a:r>
            <a:r>
              <a:rPr kumimoji="1" lang="ja-JP" altLang="en-US" sz="1200" dirty="0" smtClean="0"/>
              <a:t>金、支援物資のお礼という事でご挨拶いただきました。</a:t>
            </a:r>
            <a:endParaRPr kumimoji="1" lang="en-US" altLang="ja-JP" sz="1200" dirty="0" smtClean="0"/>
          </a:p>
          <a:p>
            <a:r>
              <a:rPr lang="ja-JP" altLang="en-US" sz="1200" dirty="0"/>
              <a:t>市</a:t>
            </a:r>
            <a:r>
              <a:rPr lang="ja-JP" altLang="en-US" sz="1200" dirty="0" smtClean="0"/>
              <a:t>庁舎は昨日まで避難者で廊下までいっぱいでした。市長も震災後昨日まで市長室に泊まり込んでいたとのことです。</a:t>
            </a:r>
            <a:endParaRPr lang="en-US" altLang="ja-JP" sz="1200" dirty="0" smtClean="0"/>
          </a:p>
          <a:p>
            <a:r>
              <a:rPr kumimoji="1" lang="ja-JP" altLang="en-US" sz="1200" dirty="0"/>
              <a:t>市長さん</a:t>
            </a:r>
            <a:r>
              <a:rPr kumimoji="1" lang="ja-JP" altLang="en-US" sz="1200" dirty="0" smtClean="0"/>
              <a:t>が強く訴えておられたのは、市役所は高い所に、そして地震や津波に壊れない建物がよいとのことでした。</a:t>
            </a:r>
            <a:endParaRPr kumimoji="1" lang="en-US" altLang="ja-JP" sz="1200" dirty="0" smtClean="0"/>
          </a:p>
          <a:p>
            <a:r>
              <a:rPr lang="ja-JP" altLang="en-US" sz="1200" dirty="0"/>
              <a:t>北茨城市</a:t>
            </a:r>
            <a:r>
              <a:rPr lang="ja-JP" altLang="en-US" sz="1200" dirty="0" smtClean="0"/>
              <a:t>もかつては海岸に近い所に市庁舎があったのですが、台風などの水害に度々会い、高台に移動したとのことです。この市庁舎は筑</a:t>
            </a:r>
            <a:r>
              <a:rPr lang="ja-JP" altLang="en-US" sz="1200" dirty="0" smtClean="0">
                <a:latin typeface="+mn-ea"/>
              </a:rPr>
              <a:t>後</a:t>
            </a:r>
            <a:r>
              <a:rPr lang="en-US" altLang="ja-JP" sz="1200" dirty="0">
                <a:latin typeface="+mn-ea"/>
              </a:rPr>
              <a:t>20</a:t>
            </a:r>
            <a:r>
              <a:rPr lang="ja-JP" altLang="en-US" sz="1200" dirty="0" smtClean="0">
                <a:latin typeface="+mn-ea"/>
              </a:rPr>
              <a:t>年</a:t>
            </a:r>
            <a:r>
              <a:rPr lang="ja-JP" altLang="en-US" sz="1200" dirty="0" smtClean="0"/>
              <a:t>になりますが、今回の震度</a:t>
            </a:r>
            <a:r>
              <a:rPr lang="en-US" altLang="ja-JP" sz="1200" dirty="0" smtClean="0"/>
              <a:t>6</a:t>
            </a:r>
            <a:r>
              <a:rPr lang="ja-JP" altLang="en-US" sz="1200" dirty="0" smtClean="0"/>
              <a:t>の地震にもびくともせず、クラックも一つも入っていないとのことです。</a:t>
            </a:r>
            <a:endParaRPr kumimoji="1" lang="ja-JP" altLang="en-US"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CIMG0200.JPG"/>
          <p:cNvPicPr>
            <a:picLocks noChangeAspect="1"/>
          </p:cNvPicPr>
          <p:nvPr/>
        </p:nvPicPr>
        <p:blipFill>
          <a:blip r:embed="rId2" cstate="print"/>
          <a:srcRect l="10812" r="29721"/>
          <a:stretch>
            <a:fillRect/>
          </a:stretch>
        </p:blipFill>
        <p:spPr>
          <a:xfrm>
            <a:off x="1187624" y="3717032"/>
            <a:ext cx="1728192" cy="2179601"/>
          </a:xfrm>
          <a:prstGeom prst="rect">
            <a:avLst/>
          </a:prstGeom>
        </p:spPr>
      </p:pic>
      <p:pic>
        <p:nvPicPr>
          <p:cNvPr id="6" name="図 5" descr="CIMG0201.JPG"/>
          <p:cNvPicPr>
            <a:picLocks noChangeAspect="1"/>
          </p:cNvPicPr>
          <p:nvPr/>
        </p:nvPicPr>
        <p:blipFill>
          <a:blip r:embed="rId3" cstate="print"/>
          <a:stretch>
            <a:fillRect/>
          </a:stretch>
        </p:blipFill>
        <p:spPr>
          <a:xfrm>
            <a:off x="4716016" y="908720"/>
            <a:ext cx="3552395" cy="2664296"/>
          </a:xfrm>
          <a:prstGeom prst="rect">
            <a:avLst/>
          </a:prstGeom>
        </p:spPr>
      </p:pic>
      <p:pic>
        <p:nvPicPr>
          <p:cNvPr id="4" name="図 3" descr="CIMG0211.JPG"/>
          <p:cNvPicPr>
            <a:picLocks noChangeAspect="1"/>
          </p:cNvPicPr>
          <p:nvPr/>
        </p:nvPicPr>
        <p:blipFill>
          <a:blip r:embed="rId4" cstate="print"/>
          <a:stretch>
            <a:fillRect/>
          </a:stretch>
        </p:blipFill>
        <p:spPr>
          <a:xfrm>
            <a:off x="899592" y="908720"/>
            <a:ext cx="3611893" cy="2708920"/>
          </a:xfrm>
          <a:prstGeom prst="rect">
            <a:avLst/>
          </a:prstGeom>
        </p:spPr>
      </p:pic>
      <p:sp>
        <p:nvSpPr>
          <p:cNvPr id="2" name="タイトル 1"/>
          <p:cNvSpPr>
            <a:spLocks noGrp="1"/>
          </p:cNvSpPr>
          <p:nvPr>
            <p:ph type="title"/>
          </p:nvPr>
        </p:nvSpPr>
        <p:spPr>
          <a:xfrm>
            <a:off x="323528" y="116632"/>
            <a:ext cx="8229600" cy="722344"/>
          </a:xfrm>
        </p:spPr>
        <p:txBody>
          <a:bodyPr>
            <a:normAutofit/>
          </a:bodyPr>
          <a:lstStyle/>
          <a:p>
            <a:pPr algn="ctr"/>
            <a:r>
              <a:rPr kumimoji="1" lang="ja-JP" altLang="en-US" sz="4000" dirty="0" smtClean="0">
                <a:latin typeface="+mn-ea"/>
                <a:ea typeface="+mn-ea"/>
              </a:rPr>
              <a:t>災　害　対　策　室</a:t>
            </a:r>
            <a:endParaRPr kumimoji="1" lang="ja-JP" altLang="en-US" sz="4000" dirty="0">
              <a:latin typeface="+mn-ea"/>
              <a:ea typeface="+mn-ea"/>
            </a:endParaRPr>
          </a:p>
        </p:txBody>
      </p:sp>
      <p:pic>
        <p:nvPicPr>
          <p:cNvPr id="8" name="図 7" descr="CIMG0205.JPG"/>
          <p:cNvPicPr>
            <a:picLocks noChangeAspect="1"/>
          </p:cNvPicPr>
          <p:nvPr/>
        </p:nvPicPr>
        <p:blipFill>
          <a:blip r:embed="rId5" cstate="print"/>
          <a:srcRect l="16138" r="20075"/>
          <a:stretch>
            <a:fillRect/>
          </a:stretch>
        </p:blipFill>
        <p:spPr>
          <a:xfrm>
            <a:off x="3203848" y="3717032"/>
            <a:ext cx="1837258" cy="2160239"/>
          </a:xfrm>
          <a:prstGeom prst="rect">
            <a:avLst/>
          </a:prstGeom>
        </p:spPr>
      </p:pic>
      <p:pic>
        <p:nvPicPr>
          <p:cNvPr id="9" name="図 8" descr="CIMG0206.JPG"/>
          <p:cNvPicPr>
            <a:picLocks noChangeAspect="1"/>
          </p:cNvPicPr>
          <p:nvPr/>
        </p:nvPicPr>
        <p:blipFill>
          <a:blip r:embed="rId6" cstate="print"/>
          <a:srcRect l="11413" t="10101" r="10626"/>
          <a:stretch>
            <a:fillRect/>
          </a:stretch>
        </p:blipFill>
        <p:spPr>
          <a:xfrm>
            <a:off x="5220072" y="3717032"/>
            <a:ext cx="2497833" cy="2160240"/>
          </a:xfrm>
          <a:prstGeom prst="rect">
            <a:avLst/>
          </a:prstGeom>
        </p:spPr>
      </p:pic>
      <p:sp>
        <p:nvSpPr>
          <p:cNvPr id="10" name="テキスト ボックス 9"/>
          <p:cNvSpPr txBox="1"/>
          <p:nvPr/>
        </p:nvSpPr>
        <p:spPr>
          <a:xfrm>
            <a:off x="755576" y="5949280"/>
            <a:ext cx="7632848" cy="461665"/>
          </a:xfrm>
          <a:prstGeom prst="rect">
            <a:avLst/>
          </a:prstGeom>
          <a:noFill/>
        </p:spPr>
        <p:txBody>
          <a:bodyPr wrap="square" rtlCol="0">
            <a:spAutoFit/>
          </a:bodyPr>
          <a:lstStyle/>
          <a:p>
            <a:r>
              <a:rPr kumimoji="1" lang="ja-JP" altLang="en-US" sz="1200" dirty="0" smtClean="0"/>
              <a:t>副市長さんに災害対策室を見学させていただきました。分野別にたくさんの最新情報がパネルに貼ってあり、一目で色々な状況を把握しやすいようになっているようです。</a:t>
            </a:r>
            <a:endParaRPr kumimoji="1" lang="ja-JP" altLang="en-US"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CIMG0220.JPG"/>
          <p:cNvPicPr>
            <a:picLocks noChangeAspect="1"/>
          </p:cNvPicPr>
          <p:nvPr/>
        </p:nvPicPr>
        <p:blipFill>
          <a:blip r:embed="rId2" cstate="print"/>
          <a:srcRect l="6612" t="23170" b="8738"/>
          <a:stretch>
            <a:fillRect/>
          </a:stretch>
        </p:blipFill>
        <p:spPr>
          <a:xfrm>
            <a:off x="683568" y="3645024"/>
            <a:ext cx="4067944" cy="2224551"/>
          </a:xfrm>
          <a:prstGeom prst="rect">
            <a:avLst/>
          </a:prstGeom>
        </p:spPr>
      </p:pic>
      <p:pic>
        <p:nvPicPr>
          <p:cNvPr id="6" name="図 5" descr="CIMG0219.JPG"/>
          <p:cNvPicPr>
            <a:picLocks noChangeAspect="1"/>
          </p:cNvPicPr>
          <p:nvPr/>
        </p:nvPicPr>
        <p:blipFill>
          <a:blip r:embed="rId3" cstate="print"/>
          <a:srcRect t="18993" b="12189"/>
          <a:stretch>
            <a:fillRect/>
          </a:stretch>
        </p:blipFill>
        <p:spPr>
          <a:xfrm>
            <a:off x="4211960" y="1268760"/>
            <a:ext cx="4324897" cy="2232248"/>
          </a:xfrm>
          <a:prstGeom prst="rect">
            <a:avLst/>
          </a:prstGeom>
        </p:spPr>
      </p:pic>
      <p:pic>
        <p:nvPicPr>
          <p:cNvPr id="4" name="図 3" descr="CIMG0176.JPG"/>
          <p:cNvPicPr>
            <a:picLocks noChangeAspect="1"/>
          </p:cNvPicPr>
          <p:nvPr/>
        </p:nvPicPr>
        <p:blipFill>
          <a:blip r:embed="rId4" cstate="print"/>
          <a:srcRect t="9091"/>
          <a:stretch>
            <a:fillRect/>
          </a:stretch>
        </p:blipFill>
        <p:spPr>
          <a:xfrm>
            <a:off x="683568" y="1268759"/>
            <a:ext cx="3312368" cy="2258433"/>
          </a:xfrm>
          <a:prstGeom prst="rect">
            <a:avLst/>
          </a:prstGeom>
        </p:spPr>
      </p:pic>
      <p:sp>
        <p:nvSpPr>
          <p:cNvPr id="2" name="タイトル 1"/>
          <p:cNvSpPr>
            <a:spLocks noGrp="1"/>
          </p:cNvSpPr>
          <p:nvPr>
            <p:ph type="title"/>
          </p:nvPr>
        </p:nvSpPr>
        <p:spPr>
          <a:xfrm>
            <a:off x="395536" y="332656"/>
            <a:ext cx="8229600" cy="782960"/>
          </a:xfrm>
        </p:spPr>
        <p:txBody>
          <a:bodyPr>
            <a:normAutofit/>
          </a:bodyPr>
          <a:lstStyle/>
          <a:p>
            <a:pPr algn="ctr"/>
            <a:r>
              <a:rPr kumimoji="1" lang="ja-JP" altLang="en-US" sz="4000" dirty="0" smtClean="0"/>
              <a:t>北茨城市の震災の爪痕</a:t>
            </a:r>
            <a:endParaRPr kumimoji="1" lang="ja-JP" altLang="en-US" sz="4000" dirty="0"/>
          </a:p>
        </p:txBody>
      </p:sp>
      <p:pic>
        <p:nvPicPr>
          <p:cNvPr id="8" name="図 7" descr="CIMG0214.JPG"/>
          <p:cNvPicPr>
            <a:picLocks noChangeAspect="1"/>
          </p:cNvPicPr>
          <p:nvPr/>
        </p:nvPicPr>
        <p:blipFill>
          <a:blip r:embed="rId5" cstate="print"/>
          <a:srcRect l="3538" t="17394" r="13832" b="19045"/>
          <a:stretch>
            <a:fillRect/>
          </a:stretch>
        </p:blipFill>
        <p:spPr>
          <a:xfrm>
            <a:off x="4788024" y="3717032"/>
            <a:ext cx="3744416" cy="2160240"/>
          </a:xfrm>
          <a:prstGeom prst="rect">
            <a:avLst/>
          </a:prstGeom>
        </p:spPr>
      </p:pic>
      <p:sp>
        <p:nvSpPr>
          <p:cNvPr id="9" name="テキスト ボックス 8"/>
          <p:cNvSpPr txBox="1"/>
          <p:nvPr/>
        </p:nvSpPr>
        <p:spPr>
          <a:xfrm>
            <a:off x="611560" y="6021288"/>
            <a:ext cx="7920880" cy="276999"/>
          </a:xfrm>
          <a:prstGeom prst="rect">
            <a:avLst/>
          </a:prstGeom>
          <a:noFill/>
        </p:spPr>
        <p:txBody>
          <a:bodyPr wrap="square" rtlCol="0">
            <a:spAutoFit/>
          </a:bodyPr>
          <a:lstStyle/>
          <a:p>
            <a:r>
              <a:rPr lang="ja-JP" altLang="en-US" sz="1200" dirty="0"/>
              <a:t>北茨城市</a:t>
            </a:r>
            <a:r>
              <a:rPr lang="ja-JP" altLang="en-US" sz="1200" dirty="0" smtClean="0"/>
              <a:t>は地震では倒壊などの大きな被害がなく、その後に来た津波によって海岸部では家屋の倒壊が多かったそうです。</a:t>
            </a:r>
            <a:endParaRPr kumimoji="1" lang="ja-JP" altLang="en-US"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CIMG0224.JPG"/>
          <p:cNvPicPr>
            <a:picLocks noChangeAspect="1"/>
          </p:cNvPicPr>
          <p:nvPr/>
        </p:nvPicPr>
        <p:blipFill>
          <a:blip r:embed="rId2" cstate="print"/>
          <a:srcRect l="16745" t="9815" b="15730"/>
          <a:stretch>
            <a:fillRect/>
          </a:stretch>
        </p:blipFill>
        <p:spPr>
          <a:xfrm>
            <a:off x="611560" y="3573015"/>
            <a:ext cx="4104456" cy="2752989"/>
          </a:xfrm>
          <a:prstGeom prst="rect">
            <a:avLst/>
          </a:prstGeom>
        </p:spPr>
      </p:pic>
      <p:pic>
        <p:nvPicPr>
          <p:cNvPr id="4" name="図 3" descr="CIMG0223.JPG"/>
          <p:cNvPicPr>
            <a:picLocks noChangeAspect="1"/>
          </p:cNvPicPr>
          <p:nvPr/>
        </p:nvPicPr>
        <p:blipFill>
          <a:blip r:embed="rId3" cstate="print"/>
          <a:srcRect t="14681" b="14362"/>
          <a:stretch>
            <a:fillRect/>
          </a:stretch>
        </p:blipFill>
        <p:spPr>
          <a:xfrm>
            <a:off x="611560" y="1268760"/>
            <a:ext cx="4194544" cy="2232248"/>
          </a:xfrm>
          <a:prstGeom prst="rect">
            <a:avLst/>
          </a:prstGeom>
        </p:spPr>
      </p:pic>
      <p:sp>
        <p:nvSpPr>
          <p:cNvPr id="2" name="タイトル 1"/>
          <p:cNvSpPr>
            <a:spLocks noGrp="1"/>
          </p:cNvSpPr>
          <p:nvPr>
            <p:ph type="title"/>
          </p:nvPr>
        </p:nvSpPr>
        <p:spPr>
          <a:xfrm>
            <a:off x="395536" y="332656"/>
            <a:ext cx="8229600" cy="710952"/>
          </a:xfrm>
        </p:spPr>
        <p:txBody>
          <a:bodyPr>
            <a:normAutofit/>
          </a:bodyPr>
          <a:lstStyle/>
          <a:p>
            <a:pPr algn="ctr"/>
            <a:r>
              <a:rPr kumimoji="1" lang="ja-JP" altLang="en-US" sz="4000" dirty="0" smtClean="0"/>
              <a:t>福島県</a:t>
            </a:r>
            <a:r>
              <a:rPr lang="ja-JP" altLang="en-US" sz="4000" dirty="0" smtClean="0"/>
              <a:t>いわき市南部勿来付近</a:t>
            </a:r>
            <a:endParaRPr kumimoji="1" lang="ja-JP" altLang="en-US" sz="4000" dirty="0"/>
          </a:p>
        </p:txBody>
      </p:sp>
      <p:pic>
        <p:nvPicPr>
          <p:cNvPr id="6" name="図 5" descr="CIMG0226.JPG"/>
          <p:cNvPicPr>
            <a:picLocks noChangeAspect="1"/>
          </p:cNvPicPr>
          <p:nvPr/>
        </p:nvPicPr>
        <p:blipFill>
          <a:blip r:embed="rId4" cstate="print"/>
          <a:srcRect t="7065" b="11691"/>
          <a:stretch>
            <a:fillRect/>
          </a:stretch>
        </p:blipFill>
        <p:spPr>
          <a:xfrm>
            <a:off x="4860032" y="1268760"/>
            <a:ext cx="3663457" cy="2232248"/>
          </a:xfrm>
          <a:prstGeom prst="rect">
            <a:avLst/>
          </a:prstGeom>
        </p:spPr>
      </p:pic>
      <p:pic>
        <p:nvPicPr>
          <p:cNvPr id="8" name="図 7" descr="CIMG0230.JPG"/>
          <p:cNvPicPr>
            <a:picLocks noChangeAspect="1"/>
          </p:cNvPicPr>
          <p:nvPr/>
        </p:nvPicPr>
        <p:blipFill>
          <a:blip r:embed="rId5" cstate="print"/>
          <a:srcRect t="19777" r="26841" b="8387"/>
          <a:stretch>
            <a:fillRect/>
          </a:stretch>
        </p:blipFill>
        <p:spPr>
          <a:xfrm>
            <a:off x="4788024" y="3573016"/>
            <a:ext cx="3715614" cy="2736304"/>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リゾート">
  <a:themeElements>
    <a:clrScheme name="リゾート">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リゾート">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リゾート">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262</TotalTime>
  <Words>641</Words>
  <Application>Microsoft Office PowerPoint</Application>
  <PresentationFormat>画面に合わせる (4:3)</PresentationFormat>
  <Paragraphs>39</Paragraphs>
  <Slides>10</Slides>
  <Notes>1</Notes>
  <HiddenSlides>0</HiddenSlides>
  <MMClips>0</MMClips>
  <ScaleCrop>false</ScaleCrop>
  <HeadingPairs>
    <vt:vector size="4" baseType="variant">
      <vt:variant>
        <vt:lpstr>テーマ</vt:lpstr>
      </vt:variant>
      <vt:variant>
        <vt:i4>1</vt:i4>
      </vt:variant>
      <vt:variant>
        <vt:lpstr>スライド タイトル</vt:lpstr>
      </vt:variant>
      <vt:variant>
        <vt:i4>10</vt:i4>
      </vt:variant>
    </vt:vector>
  </HeadingPairs>
  <TitlesOfParts>
    <vt:vector size="11" baseType="lpstr">
      <vt:lpstr>リゾート</vt:lpstr>
      <vt:lpstr>震　災　支　援　チーム 茨城県北茨城市派遣リポート</vt:lpstr>
      <vt:lpstr>支援物資の積み込み（3月28日）</vt:lpstr>
      <vt:lpstr>3月29日午前4時茅ヶ崎出発</vt:lpstr>
      <vt:lpstr>北茨城市役所にて支援物資の搬入</vt:lpstr>
      <vt:lpstr>北茨城市に義援金を手渡す</vt:lpstr>
      <vt:lpstr>市 長 と 副 市 長 に ご 挨 拶</vt:lpstr>
      <vt:lpstr>災　害　対　策　室</vt:lpstr>
      <vt:lpstr>北茨城市の震災の爪痕</vt:lpstr>
      <vt:lpstr>福島県いわき市南部勿来付近</vt:lpstr>
      <vt:lpstr>スライド 10</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震災支援チーム(北茨城)</dc:title>
  <dc:creator>脇吉昭</dc:creator>
  <cp:lastModifiedBy>脇吉昭</cp:lastModifiedBy>
  <cp:revision>29</cp:revision>
  <dcterms:created xsi:type="dcterms:W3CDTF">2011-03-29T06:53:28Z</dcterms:created>
  <dcterms:modified xsi:type="dcterms:W3CDTF">2011-03-30T01:59:21Z</dcterms:modified>
</cp:coreProperties>
</file>